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556500" cy="10680700"/>
  <p:notesSz cx="6858000" cy="9144000"/>
  <p:embeddedFontLst>
    <p:embeddedFont>
      <p:font typeface="BentonSans Book" panose="020B0604020202020204" charset="0"/>
      <p:regular r:id="rId5"/>
    </p:embeddedFont>
    <p:embeddedFont>
      <p:font typeface="BentonSans Light" panose="020B0604020202020204" charset="0"/>
      <p:regular r:id="rId6"/>
    </p:embeddedFont>
    <p:embeddedFont>
      <p:font typeface="BentonSans Medium" panose="020B0604020202020204" charset="0"/>
      <p:regular r:id="rId7"/>
    </p:embeddedFont>
    <p:embeddedFont>
      <p:font typeface="BentonSans Regular" panose="020B0604020202020204" charset="0"/>
      <p:regular r:id="rId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3175"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2"/>
    <p:restoredTop sz="94707"/>
  </p:normalViewPr>
  <p:slideViewPr>
    <p:cSldViewPr snapToGrid="0" snapToObjects="1">
      <p:cViewPr>
        <p:scale>
          <a:sx n="122" d="100"/>
          <a:sy n="122" d="100"/>
        </p:scale>
        <p:origin x="835" y="-3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S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White">
    <p:spTree>
      <p:nvGrpSpPr>
        <p:cNvPr id="1" name=""/>
        <p:cNvGrpSpPr/>
        <p:nvPr/>
      </p:nvGrpSpPr>
      <p:grpSpPr>
        <a:xfrm>
          <a:off x="0" y="0"/>
          <a:ext cx="0" cy="0"/>
          <a:chOff x="0" y="0"/>
          <a:chExt cx="0" cy="0"/>
        </a:xfrm>
      </p:grpSpPr>
      <p:sp>
        <p:nvSpPr>
          <p:cNvPr id="18" name="Rectangle"/>
          <p:cNvSpPr/>
          <p:nvPr/>
        </p:nvSpPr>
        <p:spPr>
          <a:xfrm>
            <a:off x="0" y="0"/>
            <a:ext cx="7556500" cy="10680700"/>
          </a:xfrm>
          <a:prstGeom prst="rect">
            <a:avLst/>
          </a:prstGeom>
          <a:solidFill>
            <a:srgbClr val="F9F9F9"/>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nk">
    <p:spTree>
      <p:nvGrpSpPr>
        <p:cNvPr id="1" name=""/>
        <p:cNvGrpSpPr/>
        <p:nvPr/>
      </p:nvGrpSpPr>
      <p:grpSpPr>
        <a:xfrm>
          <a:off x="0" y="0"/>
          <a:ext cx="0" cy="0"/>
          <a:chOff x="0" y="0"/>
          <a:chExt cx="0" cy="0"/>
        </a:xfrm>
      </p:grpSpPr>
      <p:sp>
        <p:nvSpPr>
          <p:cNvPr id="26" name="Rectangle"/>
          <p:cNvSpPr/>
          <p:nvPr/>
        </p:nvSpPr>
        <p:spPr>
          <a:xfrm>
            <a:off x="0" y="0"/>
            <a:ext cx="7556500" cy="10680700"/>
          </a:xfrm>
          <a:prstGeom prst="rect">
            <a:avLst/>
          </a:prstGeom>
          <a:solidFill>
            <a:srgbClr val="FF4C7C"/>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ueish">
    <p:spTree>
      <p:nvGrpSpPr>
        <p:cNvPr id="1" name=""/>
        <p:cNvGrpSpPr/>
        <p:nvPr/>
      </p:nvGrpSpPr>
      <p:grpSpPr>
        <a:xfrm>
          <a:off x="0" y="0"/>
          <a:ext cx="0" cy="0"/>
          <a:chOff x="0" y="0"/>
          <a:chExt cx="0" cy="0"/>
        </a:xfrm>
      </p:grpSpPr>
      <p:sp>
        <p:nvSpPr>
          <p:cNvPr id="34" name="Rectangle"/>
          <p:cNvSpPr/>
          <p:nvPr/>
        </p:nvSpPr>
        <p:spPr>
          <a:xfrm>
            <a:off x="0" y="0"/>
            <a:ext cx="7556500" cy="10680700"/>
          </a:xfrm>
          <a:prstGeom prst="rect">
            <a:avLst/>
          </a:prstGeom>
          <a:solidFill>
            <a:srgbClr val="DFECF5"/>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nk Stripes">
    <p:spTree>
      <p:nvGrpSpPr>
        <p:cNvPr id="1" name=""/>
        <p:cNvGrpSpPr/>
        <p:nvPr/>
      </p:nvGrpSpPr>
      <p:grpSpPr>
        <a:xfrm>
          <a:off x="0" y="0"/>
          <a:ext cx="0" cy="0"/>
          <a:chOff x="0" y="0"/>
          <a:chExt cx="0" cy="0"/>
        </a:xfrm>
      </p:grpSpPr>
      <p:sp>
        <p:nvSpPr>
          <p:cNvPr id="42" name="Rectangle"/>
          <p:cNvSpPr/>
          <p:nvPr/>
        </p:nvSpPr>
        <p:spPr>
          <a:xfrm>
            <a:off x="0" y="0"/>
            <a:ext cx="7556500" cy="10680700"/>
          </a:xfrm>
          <a:prstGeom prst="rect">
            <a:avLst/>
          </a:prstGeom>
          <a:solidFill>
            <a:srgbClr val="FF4C7C"/>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43" name="Rounded Rectangle"/>
          <p:cNvSpPr/>
          <p:nvPr/>
        </p:nvSpPr>
        <p:spPr>
          <a:xfrm rot="2339788">
            <a:off x="2164963" y="-396553"/>
            <a:ext cx="927247" cy="10472556"/>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44" name="Rounded Rectangle"/>
          <p:cNvSpPr/>
          <p:nvPr/>
        </p:nvSpPr>
        <p:spPr>
          <a:xfrm rot="2339788">
            <a:off x="507795" y="2125280"/>
            <a:ext cx="927247" cy="5005179"/>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45" name="Rounded Rectangle"/>
          <p:cNvSpPr/>
          <p:nvPr/>
        </p:nvSpPr>
        <p:spPr>
          <a:xfrm rot="2339788">
            <a:off x="1284668" y="4552062"/>
            <a:ext cx="927248" cy="7366702"/>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46" name="Rounded Rectangle"/>
          <p:cNvSpPr/>
          <p:nvPr/>
        </p:nvSpPr>
        <p:spPr>
          <a:xfrm rot="2339788">
            <a:off x="2164963" y="6369938"/>
            <a:ext cx="927247" cy="6105044"/>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nk Endaba">
    <p:spTree>
      <p:nvGrpSpPr>
        <p:cNvPr id="1" name=""/>
        <p:cNvGrpSpPr/>
        <p:nvPr/>
      </p:nvGrpSpPr>
      <p:grpSpPr>
        <a:xfrm>
          <a:off x="0" y="0"/>
          <a:ext cx="0" cy="0"/>
          <a:chOff x="0" y="0"/>
          <a:chExt cx="0" cy="0"/>
        </a:xfrm>
      </p:grpSpPr>
      <p:pic>
        <p:nvPicPr>
          <p:cNvPr id="63" name="download-1.png" descr="download-1.png"/>
          <p:cNvPicPr>
            <a:picLocks noChangeAspect="1"/>
          </p:cNvPicPr>
          <p:nvPr/>
        </p:nvPicPr>
        <p:blipFill rotWithShape="1">
          <a:blip r:embed="rId2"/>
          <a:srcRect l="63462" r="10597" b="5"/>
          <a:stretch/>
        </p:blipFill>
        <p:spPr>
          <a:xfrm>
            <a:off x="0" y="-1"/>
            <a:ext cx="7556500" cy="10680701"/>
          </a:xfrm>
          <a:prstGeom prst="rect">
            <a:avLst/>
          </a:prstGeom>
          <a:ln w="3175">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ue Stripes copy">
    <p:spTree>
      <p:nvGrpSpPr>
        <p:cNvPr id="1" name=""/>
        <p:cNvGrpSpPr/>
        <p:nvPr/>
      </p:nvGrpSpPr>
      <p:grpSpPr>
        <a:xfrm>
          <a:off x="0" y="0"/>
          <a:ext cx="0" cy="0"/>
          <a:chOff x="0" y="0"/>
          <a:chExt cx="0" cy="0"/>
        </a:xfrm>
      </p:grpSpPr>
      <p:sp>
        <p:nvSpPr>
          <p:cNvPr id="87" name="Rectangle"/>
          <p:cNvSpPr/>
          <p:nvPr/>
        </p:nvSpPr>
        <p:spPr>
          <a:xfrm>
            <a:off x="0" y="0"/>
            <a:ext cx="7556500" cy="10680700"/>
          </a:xfrm>
          <a:prstGeom prst="rect">
            <a:avLst/>
          </a:prstGeom>
          <a:solidFill>
            <a:srgbClr val="EEBA03"/>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88" name="Rounded Rectangle"/>
          <p:cNvSpPr/>
          <p:nvPr/>
        </p:nvSpPr>
        <p:spPr>
          <a:xfrm rot="2339788">
            <a:off x="2164963" y="-396553"/>
            <a:ext cx="927247" cy="10472556"/>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89" name="Rounded Rectangle"/>
          <p:cNvSpPr/>
          <p:nvPr/>
        </p:nvSpPr>
        <p:spPr>
          <a:xfrm rot="2339788">
            <a:off x="507795" y="2125280"/>
            <a:ext cx="927247" cy="5005179"/>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90" name="Rounded Rectangle"/>
          <p:cNvSpPr/>
          <p:nvPr/>
        </p:nvSpPr>
        <p:spPr>
          <a:xfrm rot="2339788">
            <a:off x="1284668" y="4552062"/>
            <a:ext cx="927248" cy="7366702"/>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91" name="Rounded Rectangle"/>
          <p:cNvSpPr/>
          <p:nvPr/>
        </p:nvSpPr>
        <p:spPr>
          <a:xfrm rot="2339788">
            <a:off x="2164963" y="6369938"/>
            <a:ext cx="927247" cy="6105044"/>
          </a:xfrm>
          <a:prstGeom prst="roundRect">
            <a:avLst>
              <a:gd name="adj" fmla="val 20545"/>
            </a:avLst>
          </a:prstGeom>
          <a:solidFill>
            <a:srgbClr val="5A2443">
              <a:alpha val="20000"/>
            </a:srgbClr>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med"/>
  <p:txStyles>
    <p:titleStyle>
      <a:lvl1pPr marL="0" marR="0" indent="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1pPr>
      <a:lvl2pPr marL="0" marR="0" indent="4572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2pPr>
      <a:lvl3pPr marL="0" marR="0" indent="9144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3pPr>
      <a:lvl4pPr marL="0" marR="0" indent="13716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4pPr>
      <a:lvl5pPr marL="0" marR="0" indent="18288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5pPr>
      <a:lvl6pPr marL="0" marR="0" indent="22860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6pPr>
      <a:lvl7pPr marL="0" marR="0" indent="27432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7pPr>
      <a:lvl8pPr marL="0" marR="0" indent="32004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8pPr>
      <a:lvl9pPr marL="0" marR="0" indent="3657600" algn="l" defTabSz="1898743" rtl="0" latinLnBrk="0">
        <a:lnSpc>
          <a:spcPct val="80000"/>
        </a:lnSpc>
        <a:spcBef>
          <a:spcPts val="0"/>
        </a:spcBef>
        <a:spcAft>
          <a:spcPts val="0"/>
        </a:spcAft>
        <a:buClrTx/>
        <a:buSzTx/>
        <a:buFontTx/>
        <a:buNone/>
        <a:tabLst/>
        <a:defRPr sz="8800" b="1" i="0" u="none" strike="noStrike" cap="none" spc="-176" baseline="0">
          <a:solidFill>
            <a:srgbClr val="000000"/>
          </a:solidFill>
          <a:uFillTx/>
          <a:latin typeface="+mn-lt"/>
          <a:ea typeface="+mn-ea"/>
          <a:cs typeface="+mn-cs"/>
          <a:sym typeface="Helvetica Neue"/>
        </a:defRPr>
      </a:lvl9pPr>
    </p:titleStyle>
    <p:bodyStyle>
      <a:lvl1pPr marL="0" marR="0" indent="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1pPr>
      <a:lvl2pPr marL="0" marR="0" indent="4572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2pPr>
      <a:lvl3pPr marL="0" marR="0" indent="9144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3pPr>
      <a:lvl4pPr marL="0" marR="0" indent="13716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4pPr>
      <a:lvl5pPr marL="0" marR="0" indent="18288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5pPr>
      <a:lvl6pPr marL="0" marR="0" indent="22860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6pPr>
      <a:lvl7pPr marL="0" marR="0" indent="27432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7pPr>
      <a:lvl8pPr marL="0" marR="0" indent="32004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8pPr>
      <a:lvl9pPr marL="0" marR="0" indent="3657600" algn="l" defTabSz="642819" rtl="0" latinLnBrk="0">
        <a:lnSpc>
          <a:spcPct val="10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Helvetica Neue"/>
        </a:defRPr>
      </a:lvl9pPr>
    </p:bodyStyle>
    <p:otherStyle>
      <a:lvl1pPr marL="0" marR="0" indent="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1pPr>
      <a:lvl2pPr marL="0" marR="0" indent="4572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2pPr>
      <a:lvl3pPr marL="0" marR="0" indent="9144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3pPr>
      <a:lvl4pPr marL="0" marR="0" indent="13716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4pPr>
      <a:lvl5pPr marL="0" marR="0" indent="18288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5pPr>
      <a:lvl6pPr marL="0" marR="0" indent="22860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6pPr>
      <a:lvl7pPr marL="0" marR="0" indent="27432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7pPr>
      <a:lvl8pPr marL="0" marR="0" indent="32004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8pPr>
      <a:lvl9pPr marL="0" marR="0" indent="3657600" algn="ctr" defTabSz="454918"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ounded Rectangle"/>
          <p:cNvSpPr/>
          <p:nvPr/>
        </p:nvSpPr>
        <p:spPr>
          <a:xfrm>
            <a:off x="-175248" y="250869"/>
            <a:ext cx="5728839" cy="1143155"/>
          </a:xfrm>
          <a:prstGeom prst="roundRect">
            <a:avLst>
              <a:gd name="adj" fmla="val 2367"/>
            </a:avLst>
          </a:prstGeom>
          <a:solidFill>
            <a:srgbClr val="DFECF5"/>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06" name="Rounded Rectangle"/>
          <p:cNvSpPr/>
          <p:nvPr/>
        </p:nvSpPr>
        <p:spPr>
          <a:xfrm>
            <a:off x="208107" y="5630115"/>
            <a:ext cx="7140286" cy="3608890"/>
          </a:xfrm>
          <a:prstGeom prst="roundRect">
            <a:avLst>
              <a:gd name="adj" fmla="val 824"/>
            </a:avLst>
          </a:prstGeom>
          <a:solidFill>
            <a:srgbClr val="DFECF5"/>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pic>
        <p:nvPicPr>
          <p:cNvPr id="107" name="Image" descr="Image"/>
          <p:cNvPicPr>
            <a:picLocks noChangeAspect="1"/>
          </p:cNvPicPr>
          <p:nvPr/>
        </p:nvPicPr>
        <p:blipFill>
          <a:blip r:embed="rId2"/>
          <a:stretch>
            <a:fillRect/>
          </a:stretch>
        </p:blipFill>
        <p:spPr>
          <a:xfrm>
            <a:off x="3143525" y="9754539"/>
            <a:ext cx="4039419" cy="1104642"/>
          </a:xfrm>
          <a:prstGeom prst="rect">
            <a:avLst/>
          </a:prstGeom>
          <a:ln w="3175">
            <a:miter lim="400000"/>
          </a:ln>
        </p:spPr>
      </p:pic>
      <p:sp>
        <p:nvSpPr>
          <p:cNvPr id="108" name="Innovation &amp; Sustainability…"/>
          <p:cNvSpPr txBox="1"/>
          <p:nvPr/>
        </p:nvSpPr>
        <p:spPr>
          <a:xfrm>
            <a:off x="369994" y="345298"/>
            <a:ext cx="4648574" cy="90844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71" tIns="7871" rIns="7871" bIns="7871" anchor="ctr">
            <a:spAutoFit/>
          </a:bodyPr>
          <a:lstStyle/>
          <a:p>
            <a:pPr algn="l">
              <a:defRPr sz="3000">
                <a:solidFill>
                  <a:srgbClr val="E51D59"/>
                </a:solidFill>
                <a:latin typeface="BentonSans Medium"/>
                <a:ea typeface="BentonSans Medium"/>
                <a:cs typeface="BentonSans Medium"/>
                <a:sym typeface="BentonSans Medium"/>
              </a:defRPr>
            </a:pPr>
            <a:r>
              <a:rPr lang="en-GB" sz="2800" dirty="0"/>
              <a:t>Innovation &amp; Sustainability</a:t>
            </a:r>
          </a:p>
          <a:p>
            <a:pPr algn="l">
              <a:defRPr sz="3000">
                <a:solidFill>
                  <a:srgbClr val="E51D59"/>
                </a:solidFill>
                <a:latin typeface="BentonSans Light"/>
                <a:ea typeface="BentonSans Light"/>
                <a:cs typeface="BentonSans Light"/>
                <a:sym typeface="BentonSans Light"/>
              </a:defRPr>
            </a:pPr>
            <a:r>
              <a:rPr lang="en-GB" sz="2800" dirty="0"/>
              <a:t>Programme</a:t>
            </a:r>
          </a:p>
        </p:txBody>
      </p:sp>
      <p:sp>
        <p:nvSpPr>
          <p:cNvPr id="109" name="We deliver innovation design sessions from ½ day to 2 day programmes. Our programmes are suitable for companies who:…"/>
          <p:cNvSpPr txBox="1"/>
          <p:nvPr/>
        </p:nvSpPr>
        <p:spPr>
          <a:xfrm>
            <a:off x="614180" y="5737560"/>
            <a:ext cx="3111342" cy="35940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E51D59"/>
                </a:solidFill>
                <a:latin typeface="BentonSans Medium"/>
                <a:ea typeface="BentonSans Medium"/>
                <a:cs typeface="BentonSans Medium"/>
                <a:sym typeface="BentonSans Medium"/>
              </a:defRPr>
            </a:pPr>
            <a:r>
              <a:rPr lang="en-GB" sz="1000" dirty="0"/>
              <a:t>Synthesis deliver innovation design sessions from 1 day to 6 month programmes. Our programmes are suitable for companies focused on:</a:t>
            </a:r>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FontTx/>
              <a:buChar char="•"/>
              <a:defRPr sz="1000">
                <a:solidFill>
                  <a:srgbClr val="E51D59"/>
                </a:solidFill>
                <a:latin typeface="BentonSans Regular"/>
                <a:ea typeface="BentonSans Regular"/>
                <a:cs typeface="BentonSans Regular"/>
                <a:sym typeface="BentonSans Regular"/>
              </a:defRPr>
            </a:pPr>
            <a:r>
              <a:rPr lang="en-GB" sz="1000" dirty="0"/>
              <a:t>Accelerating their sustainability agenda and achieving their net zero goals.</a:t>
            </a:r>
          </a:p>
          <a:p>
            <a:pPr marL="228600" indent="-228600" algn="l">
              <a:lnSpc>
                <a:spcPct val="130000"/>
              </a:lnSpc>
              <a:buSzPct val="100000"/>
              <a:buFontTx/>
              <a:buChar char="•"/>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FontTx/>
              <a:buChar char="•"/>
              <a:defRPr sz="1000">
                <a:solidFill>
                  <a:srgbClr val="E51D59"/>
                </a:solidFill>
                <a:latin typeface="BentonSans Regular"/>
                <a:ea typeface="BentonSans Regular"/>
                <a:cs typeface="BentonSans Regular"/>
                <a:sym typeface="BentonSans Regular"/>
              </a:defRPr>
            </a:pPr>
            <a:r>
              <a:rPr lang="en-GB" sz="1000" dirty="0"/>
              <a:t>Boosting growth and revenue and, at the same time, making positive social and environmental impact. </a:t>
            </a:r>
          </a:p>
          <a:p>
            <a:pPr marL="228600" indent="-228600" algn="l">
              <a:lnSpc>
                <a:spcPct val="130000"/>
              </a:lnSpc>
              <a:buSzPct val="100000"/>
              <a:buFontTx/>
              <a:buChar char="•"/>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r>
              <a:rPr lang="en-GB" sz="1000" dirty="0"/>
              <a:t>Driving purpose in their work and becoming a responsible business.</a:t>
            </a:r>
          </a:p>
          <a:p>
            <a:pPr algn="l">
              <a:lnSpc>
                <a:spcPct val="130000"/>
              </a:lnSpc>
              <a:buSzPct val="100000"/>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FontTx/>
              <a:buChar char="•"/>
              <a:defRPr sz="1000">
                <a:solidFill>
                  <a:srgbClr val="E51D59"/>
                </a:solidFill>
                <a:latin typeface="BentonSans Regular"/>
                <a:ea typeface="BentonSans Regular"/>
                <a:cs typeface="BentonSans Regular"/>
                <a:sym typeface="BentonSans Regular"/>
              </a:defRPr>
            </a:pPr>
            <a:r>
              <a:rPr lang="en-GB" sz="1000" dirty="0"/>
              <a:t>Seeking new innovative ways of working to stay relevant and respond to the needs of their customers and communities</a:t>
            </a:r>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endParaRPr lang="en-GB" sz="1000" dirty="0"/>
          </a:p>
        </p:txBody>
      </p:sp>
      <p:sp>
        <p:nvSpPr>
          <p:cNvPr id="110" name="Our innovation programmes will:…"/>
          <p:cNvSpPr txBox="1"/>
          <p:nvPr/>
        </p:nvSpPr>
        <p:spPr>
          <a:xfrm>
            <a:off x="3997920" y="5737560"/>
            <a:ext cx="3111342" cy="33940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E51D59"/>
                </a:solidFill>
                <a:latin typeface="BentonSans Medium"/>
                <a:ea typeface="BentonSans Medium"/>
                <a:cs typeface="BentonSans Medium"/>
                <a:sym typeface="BentonSans Medium"/>
              </a:defRPr>
            </a:pPr>
            <a:r>
              <a:rPr lang="en-GB" sz="1000" dirty="0"/>
              <a:t>Our innovation programmes will:</a:t>
            </a:r>
          </a:p>
          <a:p>
            <a:pPr algn="l">
              <a:lnSpc>
                <a:spcPct val="130000"/>
              </a:lnSpc>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r>
              <a:rPr lang="en-GB" sz="1000" dirty="0"/>
              <a:t>Provide an overview of innovation techniques, skills and tools which have been used globally, to address complex global challenges and design new solutions</a:t>
            </a:r>
          </a:p>
          <a:p>
            <a:pPr algn="l">
              <a:lnSpc>
                <a:spcPct val="130000"/>
              </a:lnSpc>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r>
              <a:rPr lang="en-GB" sz="1000" dirty="0"/>
              <a:t>Focus on key areas of the innovation project cycle from framing the challenge to designing, testing and scaling solutions</a:t>
            </a:r>
          </a:p>
          <a:p>
            <a:pPr algn="l">
              <a:lnSpc>
                <a:spcPct val="130000"/>
              </a:lnSpc>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r>
              <a:rPr lang="en-GB" sz="1000" dirty="0"/>
              <a:t>Draw from real-world global case studies to illustrate how innovation practice can be successfully applied</a:t>
            </a:r>
          </a:p>
          <a:p>
            <a:pPr algn="l">
              <a:lnSpc>
                <a:spcPct val="130000"/>
              </a:lnSpc>
              <a:defRPr sz="1000">
                <a:solidFill>
                  <a:srgbClr val="E51D59"/>
                </a:solidFill>
                <a:latin typeface="BentonSans Regular"/>
                <a:ea typeface="BentonSans Regular"/>
                <a:cs typeface="BentonSans Regular"/>
                <a:sym typeface="BentonSans Regular"/>
              </a:defRPr>
            </a:pPr>
            <a:endParaRPr lang="en-GB" sz="1000" dirty="0"/>
          </a:p>
          <a:p>
            <a:pPr marL="228600" indent="-228600" algn="l">
              <a:lnSpc>
                <a:spcPct val="130000"/>
              </a:lnSpc>
              <a:buSzPct val="100000"/>
              <a:buChar char="•"/>
              <a:defRPr sz="1000">
                <a:solidFill>
                  <a:srgbClr val="E51D59"/>
                </a:solidFill>
                <a:latin typeface="BentonSans Regular"/>
                <a:ea typeface="BentonSans Regular"/>
                <a:cs typeface="BentonSans Regular"/>
                <a:sym typeface="BentonSans Regular"/>
              </a:defRPr>
            </a:pPr>
            <a:r>
              <a:rPr lang="en-GB" sz="1000" dirty="0"/>
              <a:t>Outline the common challenges and lessons highlighted by innovators</a:t>
            </a:r>
          </a:p>
        </p:txBody>
      </p:sp>
      <p:sp>
        <p:nvSpPr>
          <p:cNvPr id="112" name="As we re-emerge from lockdown, more and more clients tell me that they need to make changes in their companies to address sustainability issues from climate risk to social cohesion, but they need help achieving their goals.  They want to create new oppor"/>
          <p:cNvSpPr txBox="1"/>
          <p:nvPr/>
        </p:nvSpPr>
        <p:spPr>
          <a:xfrm>
            <a:off x="369994" y="1746295"/>
            <a:ext cx="6886954" cy="35940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71" tIns="7871" rIns="7871" bIns="7871" anchor="ctr">
            <a:spAutoFit/>
          </a:bodyPr>
          <a:lstStyle/>
          <a:p>
            <a:pPr algn="l">
              <a:lnSpc>
                <a:spcPct val="130000"/>
              </a:lnSpc>
              <a:defRPr sz="1100">
                <a:solidFill>
                  <a:srgbClr val="DFECF5"/>
                </a:solidFill>
                <a:latin typeface="BentonSans Regular"/>
                <a:ea typeface="BentonSans Regular"/>
                <a:cs typeface="BentonSans Regular"/>
                <a:sym typeface="BentonSans Regular"/>
              </a:defRPr>
            </a:pPr>
            <a:r>
              <a:rPr lang="en-GB" sz="1000" dirty="0">
                <a:latin typeface="BentonSans Medium"/>
                <a:ea typeface="BentonSans Medium"/>
                <a:cs typeface="BentonSans Medium"/>
                <a:sym typeface="BentonSans Medium"/>
              </a:rPr>
              <a:t>Innovation and sustainability have become two of the most pressing global issues for corporate industries, academic institutions and government.  Many clients tell me that they need to make changes in their companies to address sustainability issues </a:t>
            </a:r>
            <a:r>
              <a:rPr lang="en-GB" sz="1000" dirty="0">
                <a:latin typeface="BentonSans Book"/>
                <a:ea typeface="BentonSans Book"/>
                <a:cs typeface="BentonSans Book"/>
                <a:sym typeface="BentonSans Book"/>
              </a:rPr>
              <a:t>from climate risk to social cohesion, but they need help achieving their goals.  They want to create new opportunities and try new ways of doing things, to stay relevant and in touch with the many changes that have taken place in our economies, global communities and societies.</a:t>
            </a:r>
          </a:p>
          <a:p>
            <a:pPr algn="l">
              <a:lnSpc>
                <a:spcPct val="130000"/>
              </a:lnSpc>
              <a:defRPr sz="1100">
                <a:solidFill>
                  <a:srgbClr val="DFECF5"/>
                </a:solidFill>
                <a:latin typeface="BentonSans Regular"/>
                <a:ea typeface="BentonSans Regular"/>
                <a:cs typeface="BentonSans Regular"/>
                <a:sym typeface="BentonSans Regular"/>
              </a:defRPr>
            </a:pPr>
            <a:endParaRPr lang="en-GB" sz="1000" dirty="0">
              <a:latin typeface="BentonSans Book"/>
              <a:ea typeface="BentonSans Book"/>
              <a:cs typeface="BentonSans Book"/>
              <a:sym typeface="BentonSans Book"/>
            </a:endParaRPr>
          </a:p>
          <a:p>
            <a:pPr algn="l">
              <a:lnSpc>
                <a:spcPct val="130000"/>
              </a:lnSpc>
              <a:defRPr sz="1100">
                <a:solidFill>
                  <a:srgbClr val="DFECF5"/>
                </a:solidFill>
                <a:latin typeface="BentonSans Regular"/>
                <a:ea typeface="BentonSans Regular"/>
                <a:cs typeface="BentonSans Regular"/>
                <a:sym typeface="BentonSans Regular"/>
              </a:defRPr>
            </a:pPr>
            <a:r>
              <a:rPr lang="en-GB" sz="1000" dirty="0">
                <a:latin typeface="BentonSans Medium"/>
                <a:ea typeface="BentonSans Medium"/>
                <a:cs typeface="BentonSans Medium"/>
                <a:sym typeface="BentonSans Medium"/>
              </a:rPr>
              <a:t>From tech giants to retail and financial institutions, business leaders all tell me similar things, ‘we need new strategies, </a:t>
            </a:r>
            <a:r>
              <a:rPr lang="en-GB" sz="1000">
                <a:latin typeface="BentonSans Medium"/>
                <a:ea typeface="BentonSans Medium"/>
                <a:cs typeface="BentonSans Medium"/>
                <a:sym typeface="BentonSans Medium"/>
              </a:rPr>
              <a:t>new ideas and </a:t>
            </a:r>
            <a:r>
              <a:rPr lang="en-GB" sz="1000" dirty="0">
                <a:latin typeface="BentonSans Medium"/>
                <a:ea typeface="BentonSans Medium"/>
                <a:cs typeface="BentonSans Medium"/>
                <a:sym typeface="BentonSans Medium"/>
              </a:rPr>
              <a:t>new initiatives to adjust to the new normal’</a:t>
            </a:r>
            <a:r>
              <a:rPr lang="en-GB" sz="1000" dirty="0"/>
              <a:t>.</a:t>
            </a:r>
            <a:r>
              <a:rPr lang="en-GB" sz="1000" dirty="0">
                <a:latin typeface="BentonSans Book"/>
                <a:ea typeface="BentonSans Book"/>
                <a:cs typeface="BentonSans Book"/>
                <a:sym typeface="BentonSans Book"/>
              </a:rPr>
              <a:t> </a:t>
            </a:r>
            <a:r>
              <a:rPr lang="en-GB" sz="1000" dirty="0">
                <a:latin typeface="BentonSans Medium"/>
                <a:ea typeface="BentonSans Medium"/>
                <a:cs typeface="BentonSans Medium"/>
                <a:sym typeface="BentonSans Medium"/>
              </a:rPr>
              <a:t>This is where innovation comes in.</a:t>
            </a:r>
            <a:r>
              <a:rPr lang="en-GB" sz="1000" dirty="0"/>
              <a:t> </a:t>
            </a:r>
            <a:r>
              <a:rPr lang="en-GB" sz="1000" dirty="0">
                <a:latin typeface="BentonSans Book"/>
                <a:ea typeface="BentonSans Book"/>
                <a:cs typeface="BentonSans Book"/>
                <a:sym typeface="BentonSans Book"/>
              </a:rPr>
              <a:t>Innovation can help to understand the risks and embrace the opportunities.  Using innovative approaches can help people to create new solutions to respond to a range of issues from large scale complex challenges such as carbon reduction and urban poverty, to more localised issues such as organisational development and governance.</a:t>
            </a:r>
          </a:p>
          <a:p>
            <a:pPr algn="l">
              <a:lnSpc>
                <a:spcPct val="130000"/>
              </a:lnSpc>
              <a:defRPr sz="1100">
                <a:solidFill>
                  <a:srgbClr val="DFECF5"/>
                </a:solidFill>
                <a:latin typeface="BentonSans Regular"/>
                <a:ea typeface="BentonSans Regular"/>
                <a:cs typeface="BentonSans Regular"/>
                <a:sym typeface="BentonSans Regular"/>
              </a:defRPr>
            </a:pPr>
            <a:endParaRPr lang="en-GB" sz="1000" dirty="0">
              <a:latin typeface="BentonSans Book"/>
              <a:ea typeface="BentonSans Book"/>
              <a:cs typeface="BentonSans Book"/>
              <a:sym typeface="BentonSans Book"/>
            </a:endParaRPr>
          </a:p>
          <a:p>
            <a:pPr algn="l">
              <a:lnSpc>
                <a:spcPct val="130000"/>
              </a:lnSpc>
              <a:defRPr sz="1100">
                <a:solidFill>
                  <a:srgbClr val="DFECF5"/>
                </a:solidFill>
                <a:latin typeface="BentonSans Regular"/>
                <a:ea typeface="BentonSans Regular"/>
                <a:cs typeface="BentonSans Regular"/>
                <a:sym typeface="BentonSans Regular"/>
              </a:defRPr>
            </a:pPr>
            <a:r>
              <a:rPr lang="en-GB" sz="1000" dirty="0">
                <a:latin typeface="BentonSans Book"/>
                <a:ea typeface="BentonSans Book"/>
                <a:cs typeface="BentonSans Book"/>
                <a:sym typeface="BentonSans Book"/>
              </a:rPr>
              <a:t>Innovation provides a structured process to get to the root cause of the problem and creatively design new initiatives and services.  In addition to this, </a:t>
            </a:r>
            <a:r>
              <a:rPr lang="en-GB" sz="1000" dirty="0">
                <a:latin typeface="BentonSans Medium"/>
                <a:ea typeface="BentonSans Medium"/>
                <a:cs typeface="BentonSans Medium"/>
                <a:sym typeface="BentonSans Medium"/>
              </a:rPr>
              <a:t>using innovative techniques can help to design more effective solutions, at a much faster rate and a much lower cost.</a:t>
            </a:r>
          </a:p>
          <a:p>
            <a:pPr algn="l">
              <a:lnSpc>
                <a:spcPct val="130000"/>
              </a:lnSpc>
              <a:defRPr sz="1100">
                <a:solidFill>
                  <a:srgbClr val="DFECF5"/>
                </a:solidFill>
                <a:latin typeface="BentonSans Regular"/>
                <a:ea typeface="BentonSans Regular"/>
                <a:cs typeface="BentonSans Regular"/>
                <a:sym typeface="BentonSans Regular"/>
              </a:defRPr>
            </a:pPr>
            <a:endParaRPr lang="en-GB" sz="1000" dirty="0">
              <a:latin typeface="BentonSans Medium"/>
              <a:ea typeface="BentonSans Medium"/>
              <a:cs typeface="BentonSans Medium"/>
              <a:sym typeface="BentonSans Medium"/>
            </a:endParaRPr>
          </a:p>
          <a:p>
            <a:pPr algn="l">
              <a:lnSpc>
                <a:spcPct val="130000"/>
              </a:lnSpc>
              <a:defRPr sz="1100">
                <a:solidFill>
                  <a:srgbClr val="DFECF5"/>
                </a:solidFill>
                <a:latin typeface="BentonSans Regular"/>
                <a:ea typeface="BentonSans Regular"/>
                <a:cs typeface="BentonSans Regular"/>
                <a:sym typeface="BentonSans Regular"/>
              </a:defRPr>
            </a:pPr>
            <a:r>
              <a:rPr lang="en-GB" sz="1000" dirty="0">
                <a:latin typeface="BentonSans Book"/>
                <a:ea typeface="BentonSans Book"/>
                <a:cs typeface="BentonSans Book"/>
                <a:sym typeface="BentonSans Book"/>
              </a:rPr>
              <a:t>As we begin to embrace the ‘new’, </a:t>
            </a:r>
            <a:r>
              <a:rPr lang="en-GB" sz="1000" dirty="0">
                <a:latin typeface="BentonSans Medium"/>
                <a:ea typeface="BentonSans Medium"/>
                <a:cs typeface="BentonSans Medium"/>
                <a:sym typeface="BentonSans Medium"/>
              </a:rPr>
              <a:t>what we need are the right tools and methodologies to help restructure our companies, communities and economies, to be stronger, more sustainable and inclusive.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stretch>
            <a:fillRect/>
          </a:stretch>
        </p:blipFill>
        <p:spPr>
          <a:xfrm>
            <a:off x="3143525" y="9754539"/>
            <a:ext cx="4039419" cy="1104642"/>
          </a:xfrm>
          <a:prstGeom prst="rect">
            <a:avLst/>
          </a:prstGeom>
          <a:ln w="3175">
            <a:miter lim="400000"/>
          </a:ln>
        </p:spPr>
      </p:pic>
      <p:sp>
        <p:nvSpPr>
          <p:cNvPr id="115" name="“At the end of the three-day session participants had developed a good foundation for three highly viable projects. More importantly, participants now have a solid grounding in the skills and thought processes needed to innovate practical development pro"/>
          <p:cNvSpPr txBox="1"/>
          <p:nvPr/>
        </p:nvSpPr>
        <p:spPr>
          <a:xfrm>
            <a:off x="369994" y="5105561"/>
            <a:ext cx="3145057" cy="15935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DFECF5"/>
                </a:solidFill>
                <a:latin typeface="BentonSans Regular"/>
                <a:ea typeface="BentonSans Regular"/>
                <a:cs typeface="BentonSans Regular"/>
                <a:sym typeface="BentonSans Regular"/>
              </a:defRPr>
            </a:pPr>
            <a:r>
              <a:rPr lang="en-GB" dirty="0"/>
              <a:t>“At the end of the three-day session participants had developed a good foundation for three highly viable projects. More importantly, participants now have a solid grounding in the skills and thought processes needed to innovate practical development projects. Kudos to Tanya for a great job!”</a:t>
            </a:r>
          </a:p>
          <a:p>
            <a:pPr algn="l">
              <a:lnSpc>
                <a:spcPct val="130000"/>
              </a:lnSpc>
              <a:defRPr sz="1000">
                <a:solidFill>
                  <a:srgbClr val="DFECF5"/>
                </a:solidFill>
                <a:latin typeface="BentonSans Regular"/>
                <a:ea typeface="BentonSans Regular"/>
                <a:cs typeface="BentonSans Regular"/>
                <a:sym typeface="BentonSans Regular"/>
              </a:defRPr>
            </a:pPr>
            <a:endParaRPr lang="en-GB" dirty="0"/>
          </a:p>
          <a:p>
            <a:pPr algn="l">
              <a:lnSpc>
                <a:spcPct val="130000"/>
              </a:lnSpc>
              <a:defRPr sz="1000">
                <a:solidFill>
                  <a:srgbClr val="DFECF5"/>
                </a:solidFill>
                <a:latin typeface="BentonSans Medium"/>
                <a:ea typeface="BentonSans Medium"/>
                <a:cs typeface="BentonSans Medium"/>
                <a:sym typeface="BentonSans Medium"/>
              </a:defRPr>
            </a:pPr>
            <a:r>
              <a:rPr lang="en-GB" dirty="0"/>
              <a:t>Anne — Mercedes Benz, CSR</a:t>
            </a:r>
          </a:p>
        </p:txBody>
      </p:sp>
      <p:sp>
        <p:nvSpPr>
          <p:cNvPr id="116" name="Testimonials"/>
          <p:cNvSpPr txBox="1"/>
          <p:nvPr/>
        </p:nvSpPr>
        <p:spPr>
          <a:xfrm>
            <a:off x="369994" y="4400587"/>
            <a:ext cx="1594854" cy="37041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71" tIns="7871" rIns="7871" bIns="7871" anchor="ctr">
            <a:spAutoFit/>
          </a:bodyPr>
          <a:lstStyle>
            <a:lvl1pPr algn="l">
              <a:lnSpc>
                <a:spcPct val="130000"/>
              </a:lnSpc>
              <a:defRPr sz="2000">
                <a:solidFill>
                  <a:srgbClr val="DFECF5"/>
                </a:solidFill>
                <a:latin typeface="BentonSans Medium"/>
                <a:ea typeface="BentonSans Medium"/>
                <a:cs typeface="BentonSans Medium"/>
                <a:sym typeface="BentonSans Medium"/>
              </a:defRPr>
            </a:lvl1pPr>
          </a:lstStyle>
          <a:p>
            <a:r>
              <a:rPr lang="en-GB" dirty="0"/>
              <a:t>Testimonials</a:t>
            </a:r>
          </a:p>
        </p:txBody>
      </p:sp>
      <p:sp>
        <p:nvSpPr>
          <p:cNvPr id="117" name="“Tanya is incredibly engaging and knowledgeable.  She gave our group the perfect amount of theory, inspiration and time to craft our own innovative ideas in break-out sessions.  It was a fantastic session.’…"/>
          <p:cNvSpPr txBox="1"/>
          <p:nvPr/>
        </p:nvSpPr>
        <p:spPr>
          <a:xfrm>
            <a:off x="3827169" y="5105561"/>
            <a:ext cx="3145057" cy="1193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DFECF5"/>
                </a:solidFill>
                <a:latin typeface="BentonSans Regular"/>
                <a:ea typeface="BentonSans Regular"/>
                <a:cs typeface="BentonSans Regular"/>
                <a:sym typeface="BentonSans Regular"/>
              </a:defRPr>
            </a:pPr>
            <a:r>
              <a:rPr lang="en-GB" dirty="0"/>
              <a:t>“Tanya is incredibly engaging and knowledgeable.  She gave our group the perfect amount of theory, inspiration and time to craft our own innovative ideas in break-out sessions.  It was a fantastic session.’</a:t>
            </a:r>
          </a:p>
          <a:p>
            <a:pPr algn="l">
              <a:lnSpc>
                <a:spcPct val="130000"/>
              </a:lnSpc>
              <a:defRPr sz="1000">
                <a:solidFill>
                  <a:srgbClr val="DFECF5"/>
                </a:solidFill>
                <a:latin typeface="BentonSans Regular"/>
                <a:ea typeface="BentonSans Regular"/>
                <a:cs typeface="BentonSans Regular"/>
                <a:sym typeface="BentonSans Regular"/>
              </a:defRPr>
            </a:pPr>
            <a:endParaRPr lang="en-GB" dirty="0"/>
          </a:p>
          <a:p>
            <a:pPr algn="l">
              <a:lnSpc>
                <a:spcPct val="130000"/>
              </a:lnSpc>
              <a:defRPr sz="1000">
                <a:solidFill>
                  <a:srgbClr val="DFECF5"/>
                </a:solidFill>
                <a:latin typeface="BentonSans Medium"/>
                <a:ea typeface="BentonSans Medium"/>
                <a:cs typeface="BentonSans Medium"/>
                <a:sym typeface="BentonSans Medium"/>
              </a:defRPr>
            </a:pPr>
            <a:r>
              <a:rPr lang="en-GB" dirty="0"/>
              <a:t>Lucinda - Unilever</a:t>
            </a:r>
          </a:p>
        </p:txBody>
      </p:sp>
      <p:sp>
        <p:nvSpPr>
          <p:cNvPr id="118" name="“Tanya offered an excellent programme…. her presentation was clear, easy to follow, and focused. It was interactive and fun. Our team had discussed scaling for a while but needed specific information. This programme helped us understand the terminology, "/>
          <p:cNvSpPr txBox="1"/>
          <p:nvPr/>
        </p:nvSpPr>
        <p:spPr>
          <a:xfrm>
            <a:off x="369994" y="7311936"/>
            <a:ext cx="3145057" cy="199361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DFECF5"/>
                </a:solidFill>
                <a:latin typeface="BentonSans Regular"/>
                <a:ea typeface="BentonSans Regular"/>
                <a:cs typeface="BentonSans Regular"/>
                <a:sym typeface="BentonSans Regular"/>
              </a:defRPr>
            </a:pPr>
            <a:r>
              <a:rPr lang="en-GB" dirty="0"/>
              <a:t>“Tanya offered an excellent programme…. her presentation was clear, easy to follow, and focused. It was interactive and fun. Our team had discussed scaling for a while but needed specific information. This programme helped us understand the terminology, practices and skills needed for scaling our projects. She provided a systematic approach for each stage and the tools were excellent.”</a:t>
            </a:r>
          </a:p>
          <a:p>
            <a:pPr algn="l">
              <a:lnSpc>
                <a:spcPct val="130000"/>
              </a:lnSpc>
              <a:defRPr sz="1000">
                <a:solidFill>
                  <a:srgbClr val="DFECF5"/>
                </a:solidFill>
                <a:latin typeface="BentonSans Regular"/>
                <a:ea typeface="BentonSans Regular"/>
                <a:cs typeface="BentonSans Regular"/>
                <a:sym typeface="BentonSans Regular"/>
              </a:defRPr>
            </a:pPr>
            <a:endParaRPr lang="en-GB" dirty="0"/>
          </a:p>
          <a:p>
            <a:pPr algn="l">
              <a:lnSpc>
                <a:spcPct val="130000"/>
              </a:lnSpc>
              <a:defRPr sz="1000">
                <a:solidFill>
                  <a:srgbClr val="DFECF5"/>
                </a:solidFill>
                <a:latin typeface="BentonSans Medium"/>
                <a:ea typeface="BentonSans Medium"/>
                <a:cs typeface="BentonSans Medium"/>
                <a:sym typeface="BentonSans Medium"/>
              </a:defRPr>
            </a:pPr>
            <a:r>
              <a:rPr lang="en-GB" dirty="0"/>
              <a:t>Melissa — University of Chicago</a:t>
            </a:r>
          </a:p>
        </p:txBody>
      </p:sp>
      <p:sp>
        <p:nvSpPr>
          <p:cNvPr id="119" name="“After just one and a half days of work, colleagues managed to generate five prototypes as solutions to development problems as diverse as sustainable forest management, women’s economic empowerment, early warning systems, e-learning, and youth civic eng"/>
          <p:cNvSpPr txBox="1"/>
          <p:nvPr/>
        </p:nvSpPr>
        <p:spPr>
          <a:xfrm>
            <a:off x="3827169" y="7311936"/>
            <a:ext cx="3145057" cy="15935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spAutoFit/>
          </a:bodyPr>
          <a:lstStyle/>
          <a:p>
            <a:pPr algn="l">
              <a:lnSpc>
                <a:spcPct val="130000"/>
              </a:lnSpc>
              <a:defRPr sz="1000">
                <a:solidFill>
                  <a:srgbClr val="DFECF5"/>
                </a:solidFill>
                <a:latin typeface="BentonSans Regular"/>
                <a:ea typeface="BentonSans Regular"/>
                <a:cs typeface="BentonSans Regular"/>
                <a:sym typeface="BentonSans Regular"/>
              </a:defRPr>
            </a:pPr>
            <a:r>
              <a:rPr lang="en-GB" dirty="0"/>
              <a:t>“After just one and a half days of work, colleagues managed to generate five prototypes as solutions to development problems as diverse as sustainable forest management, women’s economic empowerment, early warning systems, e-learning, and youth civic engagement.”</a:t>
            </a:r>
          </a:p>
          <a:p>
            <a:pPr algn="l">
              <a:lnSpc>
                <a:spcPct val="130000"/>
              </a:lnSpc>
              <a:defRPr sz="1000">
                <a:solidFill>
                  <a:srgbClr val="DFECF5"/>
                </a:solidFill>
                <a:latin typeface="BentonSans Regular"/>
                <a:ea typeface="BentonSans Regular"/>
                <a:cs typeface="BentonSans Regular"/>
                <a:sym typeface="BentonSans Regular"/>
              </a:defRPr>
            </a:pPr>
            <a:endParaRPr lang="en-GB" dirty="0"/>
          </a:p>
          <a:p>
            <a:pPr algn="l">
              <a:lnSpc>
                <a:spcPct val="130000"/>
              </a:lnSpc>
              <a:defRPr sz="1000">
                <a:solidFill>
                  <a:srgbClr val="DFECF5"/>
                </a:solidFill>
                <a:latin typeface="BentonSans Medium"/>
                <a:ea typeface="BentonSans Medium"/>
                <a:cs typeface="BentonSans Medium"/>
                <a:sym typeface="BentonSans Medium"/>
              </a:defRPr>
            </a:pPr>
            <a:r>
              <a:rPr lang="en-GB" dirty="0"/>
              <a:t>Kuntheara — UN</a:t>
            </a:r>
          </a:p>
        </p:txBody>
      </p:sp>
      <p:sp>
        <p:nvSpPr>
          <p:cNvPr id="120" name="Tanya Popeau is the Director of Synthesis. She has worked with the world’s leading corporates, charities and government to design breakthrough innovations to global challenges.  Her clients have included Unilever, Mercedes Benz and the United Nations.  H"/>
          <p:cNvSpPr txBox="1"/>
          <p:nvPr/>
        </p:nvSpPr>
        <p:spPr>
          <a:xfrm>
            <a:off x="3827169" y="2117187"/>
            <a:ext cx="3145057" cy="192821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71" tIns="7871" rIns="7871" bIns="7871" anchor="ctr">
            <a:spAutoFit/>
          </a:bodyPr>
          <a:lstStyle>
            <a:lvl1pPr algn="l">
              <a:lnSpc>
                <a:spcPct val="140000"/>
              </a:lnSpc>
              <a:defRPr sz="1000">
                <a:solidFill>
                  <a:srgbClr val="F9F9F9"/>
                </a:solidFill>
                <a:latin typeface="BentonSans Regular"/>
                <a:ea typeface="BentonSans Regular"/>
                <a:cs typeface="BentonSans Regular"/>
                <a:sym typeface="BentonSans Regular"/>
              </a:defRPr>
            </a:lvl1pPr>
          </a:lstStyle>
          <a:p>
            <a:r>
              <a:rPr lang="en-GB" dirty="0"/>
              <a:t>Tanya </a:t>
            </a:r>
            <a:r>
              <a:rPr lang="en-GB" dirty="0" err="1"/>
              <a:t>Popeau</a:t>
            </a:r>
            <a:r>
              <a:rPr lang="en-GB" dirty="0"/>
              <a:t> is the Director of Synthesis. She has worked with the world’s leading corporates, charities and government to design breakthrough innovations to global challenges.  Her clients have included Unilever, Mercedes Benz and the United Nations.  Her projects have covered a range of global issues including sustainability, urban poverty, sustainable supply chains, food waste, energy efficiency and education.</a:t>
            </a:r>
          </a:p>
        </p:txBody>
      </p:sp>
      <p:sp>
        <p:nvSpPr>
          <p:cNvPr id="121" name="Circle"/>
          <p:cNvSpPr/>
          <p:nvPr/>
        </p:nvSpPr>
        <p:spPr>
          <a:xfrm>
            <a:off x="9308973" y="1954179"/>
            <a:ext cx="1534531" cy="1534531"/>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2" name="Circle"/>
          <p:cNvSpPr/>
          <p:nvPr/>
        </p:nvSpPr>
        <p:spPr>
          <a:xfrm>
            <a:off x="9140797" y="1786002"/>
            <a:ext cx="1870884" cy="1870885"/>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3" name="Circle"/>
          <p:cNvSpPr/>
          <p:nvPr/>
        </p:nvSpPr>
        <p:spPr>
          <a:xfrm>
            <a:off x="9010900" y="1656106"/>
            <a:ext cx="2130677" cy="2130677"/>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4" name="Circle"/>
          <p:cNvSpPr/>
          <p:nvPr/>
        </p:nvSpPr>
        <p:spPr>
          <a:xfrm>
            <a:off x="8839376" y="1484582"/>
            <a:ext cx="2473725" cy="2473725"/>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5" name="Rounded Rectangle"/>
          <p:cNvSpPr/>
          <p:nvPr/>
        </p:nvSpPr>
        <p:spPr>
          <a:xfrm>
            <a:off x="-175248" y="250869"/>
            <a:ext cx="5728839" cy="1143155"/>
          </a:xfrm>
          <a:prstGeom prst="roundRect">
            <a:avLst>
              <a:gd name="adj" fmla="val 2367"/>
            </a:avLst>
          </a:prstGeom>
          <a:solidFill>
            <a:srgbClr val="DFECF5"/>
          </a:solidFill>
          <a:ln w="3175">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6" name="Tanya Popeau…"/>
          <p:cNvSpPr txBox="1"/>
          <p:nvPr/>
        </p:nvSpPr>
        <p:spPr>
          <a:xfrm>
            <a:off x="369994" y="365534"/>
            <a:ext cx="3606622" cy="93922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71" tIns="7871" rIns="7871" bIns="7871" anchor="ctr">
            <a:spAutoFit/>
          </a:bodyPr>
          <a:lstStyle/>
          <a:p>
            <a:pPr algn="l">
              <a:defRPr sz="3000">
                <a:solidFill>
                  <a:srgbClr val="E51D59"/>
                </a:solidFill>
                <a:latin typeface="BentonSans Medium"/>
                <a:ea typeface="BentonSans Medium"/>
                <a:cs typeface="BentonSans Medium"/>
                <a:sym typeface="BentonSans Medium"/>
              </a:defRPr>
            </a:pPr>
            <a:r>
              <a:rPr lang="en-GB" dirty="0"/>
              <a:t>Tanya </a:t>
            </a:r>
            <a:r>
              <a:rPr lang="en-GB" dirty="0" err="1"/>
              <a:t>Popeau</a:t>
            </a:r>
            <a:endParaRPr lang="en-GB" dirty="0"/>
          </a:p>
          <a:p>
            <a:pPr algn="l">
              <a:defRPr sz="3000">
                <a:solidFill>
                  <a:srgbClr val="E51D59"/>
                </a:solidFill>
                <a:latin typeface="BentonSans Light"/>
                <a:ea typeface="BentonSans Light"/>
                <a:cs typeface="BentonSans Light"/>
                <a:sym typeface="BentonSans Light"/>
              </a:defRPr>
            </a:pPr>
            <a:r>
              <a:rPr lang="en-GB" dirty="0"/>
              <a:t>Programme Director</a:t>
            </a:r>
          </a:p>
        </p:txBody>
      </p:sp>
      <p:pic>
        <p:nvPicPr>
          <p:cNvPr id="127" name="Image" descr="Image"/>
          <p:cNvPicPr>
            <a:picLocks noChangeAspect="1"/>
          </p:cNvPicPr>
          <p:nvPr/>
        </p:nvPicPr>
        <p:blipFill>
          <a:blip r:embed="rId3"/>
          <a:srcRect l="18247" t="3019" r="18248" b="11639"/>
          <a:stretch>
            <a:fillRect/>
          </a:stretch>
        </p:blipFill>
        <p:spPr>
          <a:xfrm>
            <a:off x="1165326" y="2439168"/>
            <a:ext cx="1284214" cy="1284252"/>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3175">
            <a:miter lim="400000"/>
          </a:ln>
        </p:spPr>
      </p:pic>
      <p:sp>
        <p:nvSpPr>
          <p:cNvPr id="128" name="Circle"/>
          <p:cNvSpPr/>
          <p:nvPr/>
        </p:nvSpPr>
        <p:spPr>
          <a:xfrm>
            <a:off x="1040168" y="2314029"/>
            <a:ext cx="1534531" cy="1534530"/>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29" name="Circle"/>
          <p:cNvSpPr/>
          <p:nvPr/>
        </p:nvSpPr>
        <p:spPr>
          <a:xfrm>
            <a:off x="871992" y="2145852"/>
            <a:ext cx="1870884" cy="1870884"/>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30" name="Circle"/>
          <p:cNvSpPr/>
          <p:nvPr/>
        </p:nvSpPr>
        <p:spPr>
          <a:xfrm>
            <a:off x="742095" y="2015956"/>
            <a:ext cx="2130677" cy="2130677"/>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sp>
        <p:nvSpPr>
          <p:cNvPr id="131" name="Circle"/>
          <p:cNvSpPr/>
          <p:nvPr/>
        </p:nvSpPr>
        <p:spPr>
          <a:xfrm>
            <a:off x="570571" y="1844431"/>
            <a:ext cx="2473725" cy="2473725"/>
          </a:xfrm>
          <a:prstGeom prst="ellipse">
            <a:avLst/>
          </a:prstGeom>
          <a:ln>
            <a:solidFill>
              <a:srgbClr val="DFECF5"/>
            </a:solidFill>
            <a:prstDash val="sysDot"/>
            <a:miter lim="400000"/>
          </a:ln>
        </p:spPr>
        <p:txBody>
          <a:bodyPr lIns="7871" tIns="7871" rIns="7871" bIns="7871" anchor="ctr"/>
          <a:lstStyle/>
          <a:p>
            <a:pPr defTabSz="642819">
              <a:defRPr sz="2200">
                <a:solidFill>
                  <a:srgbClr val="FFFFFF"/>
                </a:solidFill>
                <a:latin typeface="Helvetica Neue Medium"/>
                <a:ea typeface="Helvetica Neue Medium"/>
                <a:cs typeface="Helvetica Neue Medium"/>
                <a:sym typeface="Helvetica Neue Medium"/>
              </a:defRPr>
            </a:pPr>
            <a:endParaRPr/>
          </a:p>
        </p:txBody>
      </p:sp>
      <p:pic>
        <p:nvPicPr>
          <p:cNvPr id="132" name="Reverse University Logo_1Color_White_RGB.png" descr="Reverse University Logo_1Color_White_RGB.png"/>
          <p:cNvPicPr>
            <a:picLocks noChangeAspect="1"/>
          </p:cNvPicPr>
          <p:nvPr/>
        </p:nvPicPr>
        <p:blipFill>
          <a:blip r:embed="rId4"/>
          <a:stretch>
            <a:fillRect/>
          </a:stretch>
        </p:blipFill>
        <p:spPr>
          <a:xfrm>
            <a:off x="266324" y="9526640"/>
            <a:ext cx="1758642" cy="612756"/>
          </a:xfrm>
          <a:prstGeom prst="rect">
            <a:avLst/>
          </a:prstGeom>
          <a:ln w="3175">
            <a:miter lim="400000"/>
          </a:ln>
        </p:spPr>
      </p:pic>
      <p:pic>
        <p:nvPicPr>
          <p:cNvPr id="133" name="Unilever.png" descr="Unilever.png"/>
          <p:cNvPicPr>
            <a:picLocks noChangeAspect="1"/>
          </p:cNvPicPr>
          <p:nvPr/>
        </p:nvPicPr>
        <p:blipFill>
          <a:blip r:embed="rId5"/>
          <a:stretch>
            <a:fillRect/>
          </a:stretch>
        </p:blipFill>
        <p:spPr>
          <a:xfrm>
            <a:off x="3847573" y="6462438"/>
            <a:ext cx="882156" cy="668233"/>
          </a:xfrm>
          <a:prstGeom prst="rect">
            <a:avLst/>
          </a:prstGeom>
          <a:ln w="3175">
            <a:miter lim="400000"/>
          </a:ln>
        </p:spPr>
      </p:pic>
      <p:pic>
        <p:nvPicPr>
          <p:cNvPr id="134" name="Image" descr="Image"/>
          <p:cNvPicPr>
            <a:picLocks noChangeAspect="1"/>
          </p:cNvPicPr>
          <p:nvPr/>
        </p:nvPicPr>
        <p:blipFill>
          <a:blip r:embed="rId6"/>
          <a:stretch>
            <a:fillRect/>
          </a:stretch>
        </p:blipFill>
        <p:spPr>
          <a:xfrm>
            <a:off x="3898880" y="9104195"/>
            <a:ext cx="957342" cy="612756"/>
          </a:xfrm>
          <a:prstGeom prst="rect">
            <a:avLst/>
          </a:prstGeom>
          <a:ln w="3175">
            <a:miter lim="400000"/>
          </a:ln>
        </p:spPr>
      </p:pic>
      <p:pic>
        <p:nvPicPr>
          <p:cNvPr id="135" name="Image" descr="Image"/>
          <p:cNvPicPr>
            <a:picLocks noChangeAspect="1"/>
          </p:cNvPicPr>
          <p:nvPr/>
        </p:nvPicPr>
        <p:blipFill>
          <a:blip r:embed="rId7"/>
          <a:stretch>
            <a:fillRect/>
          </a:stretch>
        </p:blipFill>
        <p:spPr>
          <a:xfrm>
            <a:off x="395394" y="6850846"/>
            <a:ext cx="1439328" cy="165525"/>
          </a:xfrm>
          <a:prstGeom prst="rect">
            <a:avLst/>
          </a:prstGeom>
          <a:ln w="3175">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7871" tIns="7871" rIns="7871" bIns="7871" numCol="1" spcCol="38100" rtlCol="0" anchor="ctr">
        <a:spAutoFit/>
      </a:bodyPr>
      <a:lstStyle>
        <a:defPPr marL="0" marR="0" indent="0" algn="ctr" defTabSz="64281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871" tIns="7871" rIns="7871" bIns="7871" numCol="1" spcCol="38100" rtlCol="0" anchor="ctr">
        <a:spAutoFit/>
      </a:bodyPr>
      <a:lstStyle>
        <a:defPPr marL="0" marR="0" indent="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7871" tIns="7871" rIns="7871" bIns="7871" numCol="1" spcCol="38100" rtlCol="0" anchor="ctr">
        <a:spAutoFit/>
      </a:bodyPr>
      <a:lstStyle>
        <a:defPPr marL="0" marR="0" indent="0" algn="ctr" defTabSz="64281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871" tIns="7871" rIns="7871" bIns="7871" numCol="1" spcCol="38100" rtlCol="0" anchor="ctr">
        <a:spAutoFit/>
      </a:bodyPr>
      <a:lstStyle>
        <a:defPPr marL="0" marR="0" indent="0" algn="ctr" defTabSz="189874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TotalTime>
  <Words>720</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BentonSans Regular</vt:lpstr>
      <vt:lpstr>BentonSans Medium</vt:lpstr>
      <vt:lpstr>BentonSans Book</vt:lpstr>
      <vt:lpstr>BentonSans Light</vt:lpstr>
      <vt:lpstr>Helvetica Neue Medium</vt:lpstr>
      <vt:lpstr>Helvetica Neue</vt:lpstr>
      <vt:lpstr>21_BasicWhite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dc:creator>
  <cp:lastModifiedBy>Tanya P</cp:lastModifiedBy>
  <cp:revision>16</cp:revision>
  <dcterms:modified xsi:type="dcterms:W3CDTF">2022-02-14T09:16:45Z</dcterms:modified>
</cp:coreProperties>
</file>